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58" r:id="rId4"/>
    <p:sldId id="271" r:id="rId5"/>
    <p:sldId id="262" r:id="rId6"/>
    <p:sldId id="264" r:id="rId7"/>
    <p:sldId id="263" r:id="rId8"/>
    <p:sldId id="265" r:id="rId9"/>
    <p:sldId id="266" r:id="rId10"/>
    <p:sldId id="268" r:id="rId11"/>
    <p:sldId id="269" r:id="rId12"/>
    <p:sldId id="270" r:id="rId13"/>
    <p:sldId id="273" r:id="rId14"/>
    <p:sldId id="259"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7" autoAdjust="0"/>
    <p:restoredTop sz="94660"/>
  </p:normalViewPr>
  <p:slideViewPr>
    <p:cSldViewPr snapToGrid="0">
      <p:cViewPr varScale="1">
        <p:scale>
          <a:sx n="86" d="100"/>
          <a:sy n="86" d="100"/>
        </p:scale>
        <p:origin x="4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8/21/2021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8/21/2021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8/21/2021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8/21/2021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8/21/2021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8/21/2021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8/21/2021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medium.com/@ekrem.hatipoglu/" TargetMode="External"/><Relationship Id="rId7" Type="http://schemas.openxmlformats.org/officeDocument/2006/relationships/hyperlink" Target="http://youtube.com/bmdersleri" TargetMode="External"/><Relationship Id="rId2" Type="http://schemas.openxmlformats.org/officeDocument/2006/relationships/hyperlink" Target="https://www.veribilimiokulu.com/kumeleme-notlari-1-giris/"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youtube.com/channel/UCIdYgV-XFjv9q0IHtzUTtQw" TargetMode="External"/><Relationship Id="rId4" Type="http://schemas.openxmlformats.org/officeDocument/2006/relationships/hyperlink" Target="https://www.btkakademi.gov.tr/portal/course/player/deliver/python-ile-makine-ogrenmesi-1180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channel/UCIdYgV-XFjv9q0IHtzUTtQw"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hyperlink" Target="http://youtube.com/bmdersleri"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729798" y="4370664"/>
            <a:ext cx="5190957" cy="160559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423604" y="2839605"/>
            <a:ext cx="9570127" cy="888718"/>
          </a:xfrm>
        </p:spPr>
        <p:txBody>
          <a:bodyPr>
            <a:normAutofit fontScale="90000"/>
          </a:bodyPr>
          <a:lstStyle/>
          <a:p>
            <a:b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br>
            <a:b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tr-TR" b="1" dirty="0" err="1">
                <a:ln w="9525">
                  <a:solidFill>
                    <a:schemeClr val="bg1"/>
                  </a:solidFill>
                  <a:prstDash val="solid"/>
                </a:ln>
                <a:solidFill>
                  <a:schemeClr val="tx1"/>
                </a:solidFill>
                <a:effectLst>
                  <a:outerShdw blurRad="12700" dist="38100" dir="2700000" algn="tl" rotWithShape="0">
                    <a:schemeClr val="bg1">
                      <a:lumMod val="50000"/>
                    </a:schemeClr>
                  </a:outerShdw>
                </a:effectLst>
              </a:rPr>
              <a:t>Python</a:t>
            </a:r>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 ile Kümeleme İşlemleri</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7002122" y="453929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Bayram Karadeniz</a:t>
            </a:r>
          </a:p>
          <a:p>
            <a:r>
              <a:rPr lang="tr-TR" dirty="0">
                <a:solidFill>
                  <a:schemeClr val="tx1"/>
                </a:solidFill>
              </a:rPr>
              <a:t>Tarih                            : 21/08/2021</a:t>
            </a:r>
          </a:p>
          <a:p>
            <a:r>
              <a:rPr lang="tr-TR" dirty="0">
                <a:solidFill>
                  <a:schemeClr val="tx1"/>
                </a:solidFill>
              </a:rPr>
              <a:t>Sürüm                         : v1</a:t>
            </a:r>
          </a:p>
        </p:txBody>
      </p:sp>
      <p:pic>
        <p:nvPicPr>
          <p:cNvPr id="12" name="Picture 2" descr="What Is Real Artificial Intelligence: Characteristics of True AI ...">
            <a:extLst>
              <a:ext uri="{FF2B5EF4-FFF2-40B4-BE49-F238E27FC236}">
                <a16:creationId xmlns:a16="http://schemas.microsoft.com/office/drawing/2014/main" id="{9C97840F-45F2-4B61-ACA8-042E075CB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372" y="4319146"/>
            <a:ext cx="3492832" cy="2328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302737" y="959313"/>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Veri Madenciliğine Giriş</a:t>
            </a:r>
            <a:endParaRPr lang="en-US" b="1" dirty="0">
              <a:ln/>
              <a:solidFill>
                <a:schemeClr val="accent3"/>
              </a:solidFill>
            </a:endParaRPr>
          </a:p>
        </p:txBody>
      </p:sp>
      <p:pic>
        <p:nvPicPr>
          <p:cNvPr id="5" name="Resim 4">
            <a:hlinkClick r:id="rId3"/>
            <a:extLst>
              <a:ext uri="{FF2B5EF4-FFF2-40B4-BE49-F238E27FC236}">
                <a16:creationId xmlns:a16="http://schemas.microsoft.com/office/drawing/2014/main" id="{EED764AF-282C-4771-8AA0-42C0A63C7DC7}"/>
              </a:ext>
            </a:extLst>
          </p:cNvPr>
          <p:cNvPicPr>
            <a:picLocks noChangeAspect="1"/>
          </p:cNvPicPr>
          <p:nvPr/>
        </p:nvPicPr>
        <p:blipFill>
          <a:blip r:embed="rId4"/>
          <a:stretch>
            <a:fillRect/>
          </a:stretch>
        </p:blipFill>
        <p:spPr>
          <a:xfrm>
            <a:off x="1064126" y="-111072"/>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510890" y="1335303"/>
            <a:ext cx="2916964"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026" name="Picture 2" descr="5 Temel Soruda Veri Madenciliği (Data Mining) Nedir? - Vizyoner Genç">
            <a:extLst>
              <a:ext uri="{FF2B5EF4-FFF2-40B4-BE49-F238E27FC236}">
                <a16:creationId xmlns:a16="http://schemas.microsoft.com/office/drawing/2014/main" id="{DB474768-8265-4825-B490-0A4ABEF5E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8374" y="440789"/>
            <a:ext cx="3441481" cy="19341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Hiyerarşik Kümeleme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6" name="Metin kutusu 5">
            <a:extLst>
              <a:ext uri="{FF2B5EF4-FFF2-40B4-BE49-F238E27FC236}">
                <a16:creationId xmlns:a16="http://schemas.microsoft.com/office/drawing/2014/main" id="{A92ED719-A9E4-4F8A-9C35-72403204F9B2}"/>
              </a:ext>
            </a:extLst>
          </p:cNvPr>
          <p:cNvSpPr txBox="1"/>
          <p:nvPr/>
        </p:nvSpPr>
        <p:spPr>
          <a:xfrm>
            <a:off x="2369490" y="2052233"/>
            <a:ext cx="9375667" cy="3970318"/>
          </a:xfrm>
          <a:prstGeom prst="rect">
            <a:avLst/>
          </a:prstGeom>
          <a:noFill/>
        </p:spPr>
        <p:txBody>
          <a:bodyPr wrap="square">
            <a:spAutoFit/>
          </a:bodyPr>
          <a:lstStyle/>
          <a:p>
            <a:pPr algn="l"/>
            <a:r>
              <a:rPr lang="tr-TR" i="0" dirty="0">
                <a:solidFill>
                  <a:srgbClr val="000000"/>
                </a:solidFill>
                <a:effectLst/>
                <a:latin typeface="Roboto" panose="02000000000000000000" pitchFamily="2" charset="0"/>
              </a:rPr>
              <a:t>Hiyerarşik kümeleme algoritmasının temel mantığı, benzer özniteliklerin bir araya gelmesine veya tam tersine bölünmesine dayanmaktadır. Bu çalışma mantığına göre birleştirici ve bölücü olmak üzere iki temel yaklaşım mevcuttur.</a:t>
            </a:r>
          </a:p>
          <a:p>
            <a:pPr algn="l"/>
            <a:r>
              <a:rPr lang="tr-TR" i="0" dirty="0">
                <a:solidFill>
                  <a:srgbClr val="000000"/>
                </a:solidFill>
                <a:effectLst/>
                <a:latin typeface="Roboto" panose="02000000000000000000" pitchFamily="2" charset="0"/>
              </a:rPr>
              <a:t> </a:t>
            </a:r>
          </a:p>
          <a:p>
            <a:pPr algn="l"/>
            <a:r>
              <a:rPr lang="tr-TR" i="0" dirty="0">
                <a:solidFill>
                  <a:srgbClr val="000000"/>
                </a:solidFill>
                <a:effectLst/>
                <a:latin typeface="Roboto" panose="02000000000000000000" pitchFamily="2" charset="0"/>
              </a:rPr>
              <a:t>Tüme varım olarak da bilinen </a:t>
            </a:r>
            <a:r>
              <a:rPr lang="tr-TR" i="0" dirty="0" err="1">
                <a:solidFill>
                  <a:srgbClr val="000000"/>
                </a:solidFill>
                <a:effectLst/>
                <a:latin typeface="Roboto" panose="02000000000000000000" pitchFamily="2" charset="0"/>
              </a:rPr>
              <a:t>birleşitirici</a:t>
            </a:r>
            <a:r>
              <a:rPr lang="tr-TR" i="0" dirty="0">
                <a:solidFill>
                  <a:srgbClr val="000000"/>
                </a:solidFill>
                <a:effectLst/>
                <a:latin typeface="Roboto" panose="02000000000000000000" pitchFamily="2" charset="0"/>
              </a:rPr>
              <a:t> yaklaşımda, başlangıçta tüm nesneler birbirlerinden ayrıdır. Yani eldeki verinin </a:t>
            </a:r>
            <a:r>
              <a:rPr lang="tr-TR" i="0" dirty="0" err="1">
                <a:solidFill>
                  <a:srgbClr val="000000"/>
                </a:solidFill>
                <a:effectLst/>
                <a:latin typeface="Roboto" panose="02000000000000000000" pitchFamily="2" charset="0"/>
              </a:rPr>
              <a:t>herbiri</a:t>
            </a:r>
            <a:r>
              <a:rPr lang="tr-TR" i="0" dirty="0">
                <a:solidFill>
                  <a:srgbClr val="000000"/>
                </a:solidFill>
                <a:effectLst/>
                <a:latin typeface="Roboto" panose="02000000000000000000" pitchFamily="2" charset="0"/>
              </a:rPr>
              <a:t> ayrı bir küme olarak kabul </a:t>
            </a:r>
            <a:r>
              <a:rPr lang="tr-TR" i="0" dirty="0" err="1">
                <a:solidFill>
                  <a:srgbClr val="000000"/>
                </a:solidFill>
                <a:effectLst/>
                <a:latin typeface="Roboto" panose="02000000000000000000" pitchFamily="2" charset="0"/>
              </a:rPr>
              <a:t>edilirek</a:t>
            </a:r>
            <a:r>
              <a:rPr lang="tr-TR" i="0" dirty="0">
                <a:solidFill>
                  <a:srgbClr val="000000"/>
                </a:solidFill>
                <a:effectLst/>
                <a:latin typeface="Roboto" panose="02000000000000000000" pitchFamily="2" charset="0"/>
              </a:rPr>
              <a:t> işe başlanır. Ardından benzer özniteliklere sahip kümeler bir araya gelerek tek bir küme elde edilmeye çalışılır. </a:t>
            </a:r>
          </a:p>
          <a:p>
            <a:pPr algn="l"/>
            <a:endParaRPr lang="tr-TR" dirty="0">
              <a:solidFill>
                <a:srgbClr val="000000"/>
              </a:solidFill>
              <a:latin typeface="Roboto" panose="02000000000000000000" pitchFamily="2" charset="0"/>
            </a:endParaRPr>
          </a:p>
          <a:p>
            <a:pPr algn="l"/>
            <a:r>
              <a:rPr lang="tr-TR" i="0" dirty="0">
                <a:solidFill>
                  <a:srgbClr val="000000"/>
                </a:solidFill>
                <a:effectLst/>
                <a:latin typeface="Roboto" panose="02000000000000000000" pitchFamily="2" charset="0"/>
              </a:rPr>
              <a:t>Tümden gelim yaklaşımda ise tüme varım metodunun aksine ayrıştırıcı bir strateji hakimdir. Bu yaklaşımda başlangıçta tek bir küme vardır. Her aşamada uzaklık/benzerlik matrisine göre nesneler ana kümeden ayrılarak, farklı alt kümeler oluşur. Süreç sonucunda her veri bir küme olur.</a:t>
            </a:r>
          </a:p>
          <a:p>
            <a:pPr algn="l"/>
            <a:endParaRPr lang="tr-TR" i="0" dirty="0">
              <a:solidFill>
                <a:srgbClr val="000000"/>
              </a:solidFill>
              <a:effectLst/>
              <a:latin typeface="Roboto" panose="02000000000000000000" pitchFamily="2" charset="0"/>
            </a:endParaRPr>
          </a:p>
        </p:txBody>
      </p:sp>
    </p:spTree>
    <p:extLst>
      <p:ext uri="{BB962C8B-B14F-4D97-AF65-F5344CB8AC3E}">
        <p14:creationId xmlns:p14="http://schemas.microsoft.com/office/powerpoint/2010/main" val="1816773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Hiyerarşik Kümeleme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8" name="Resim 7">
            <a:extLst>
              <a:ext uri="{FF2B5EF4-FFF2-40B4-BE49-F238E27FC236}">
                <a16:creationId xmlns:a16="http://schemas.microsoft.com/office/drawing/2014/main" id="{F39F9102-F22D-478A-98C7-5DBCB8C5F4F8}"/>
              </a:ext>
            </a:extLst>
          </p:cNvPr>
          <p:cNvPicPr>
            <a:picLocks noChangeAspect="1"/>
          </p:cNvPicPr>
          <p:nvPr/>
        </p:nvPicPr>
        <p:blipFill>
          <a:blip r:embed="rId2"/>
          <a:stretch>
            <a:fillRect/>
          </a:stretch>
        </p:blipFill>
        <p:spPr>
          <a:xfrm>
            <a:off x="1782100" y="1905000"/>
            <a:ext cx="8409465" cy="4087731"/>
          </a:xfrm>
          <a:prstGeom prst="rect">
            <a:avLst/>
          </a:prstGeom>
        </p:spPr>
      </p:pic>
    </p:spTree>
    <p:extLst>
      <p:ext uri="{BB962C8B-B14F-4D97-AF65-F5344CB8AC3E}">
        <p14:creationId xmlns:p14="http://schemas.microsoft.com/office/powerpoint/2010/main" val="65530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Hiyerarşik Kümeleme Uygulama Örneği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14" name="Resim 13">
            <a:extLst>
              <a:ext uri="{FF2B5EF4-FFF2-40B4-BE49-F238E27FC236}">
                <a16:creationId xmlns:a16="http://schemas.microsoft.com/office/drawing/2014/main" id="{B91BAFF2-C8D2-4329-82F4-5A57B0A3BA7D}"/>
              </a:ext>
            </a:extLst>
          </p:cNvPr>
          <p:cNvPicPr>
            <a:picLocks noChangeAspect="1"/>
          </p:cNvPicPr>
          <p:nvPr/>
        </p:nvPicPr>
        <p:blipFill>
          <a:blip r:embed="rId2"/>
          <a:stretch>
            <a:fillRect/>
          </a:stretch>
        </p:blipFill>
        <p:spPr>
          <a:xfrm>
            <a:off x="1873496" y="1990569"/>
            <a:ext cx="5891507" cy="4749920"/>
          </a:xfrm>
          <a:prstGeom prst="rect">
            <a:avLst/>
          </a:prstGeom>
        </p:spPr>
      </p:pic>
      <p:pic>
        <p:nvPicPr>
          <p:cNvPr id="16" name="Resim 15">
            <a:extLst>
              <a:ext uri="{FF2B5EF4-FFF2-40B4-BE49-F238E27FC236}">
                <a16:creationId xmlns:a16="http://schemas.microsoft.com/office/drawing/2014/main" id="{3E7E2F56-2971-45B6-9728-69C984F78A21}"/>
              </a:ext>
            </a:extLst>
          </p:cNvPr>
          <p:cNvPicPr>
            <a:picLocks noChangeAspect="1"/>
          </p:cNvPicPr>
          <p:nvPr/>
        </p:nvPicPr>
        <p:blipFill>
          <a:blip r:embed="rId3"/>
          <a:stretch>
            <a:fillRect/>
          </a:stretch>
        </p:blipFill>
        <p:spPr>
          <a:xfrm>
            <a:off x="8182255" y="1474388"/>
            <a:ext cx="3612626" cy="2709470"/>
          </a:xfrm>
          <a:prstGeom prst="rect">
            <a:avLst/>
          </a:prstGeom>
        </p:spPr>
      </p:pic>
      <p:pic>
        <p:nvPicPr>
          <p:cNvPr id="18" name="Resim 17">
            <a:extLst>
              <a:ext uri="{FF2B5EF4-FFF2-40B4-BE49-F238E27FC236}">
                <a16:creationId xmlns:a16="http://schemas.microsoft.com/office/drawing/2014/main" id="{F3D35B8D-305E-490E-814F-56F84134BC77}"/>
              </a:ext>
            </a:extLst>
          </p:cNvPr>
          <p:cNvPicPr>
            <a:picLocks noChangeAspect="1"/>
          </p:cNvPicPr>
          <p:nvPr/>
        </p:nvPicPr>
        <p:blipFill>
          <a:blip r:embed="rId4"/>
          <a:stretch>
            <a:fillRect/>
          </a:stretch>
        </p:blipFill>
        <p:spPr>
          <a:xfrm>
            <a:off x="8182255" y="4365529"/>
            <a:ext cx="3612626" cy="2392530"/>
          </a:xfrm>
          <a:prstGeom prst="rect">
            <a:avLst/>
          </a:prstGeom>
        </p:spPr>
      </p:pic>
    </p:spTree>
    <p:extLst>
      <p:ext uri="{BB962C8B-B14F-4D97-AF65-F5344CB8AC3E}">
        <p14:creationId xmlns:p14="http://schemas.microsoft.com/office/powerpoint/2010/main" val="2697588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Sonuçlar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Metin kutusu 2">
            <a:extLst>
              <a:ext uri="{FF2B5EF4-FFF2-40B4-BE49-F238E27FC236}">
                <a16:creationId xmlns:a16="http://schemas.microsoft.com/office/drawing/2014/main" id="{338F836F-9DA8-49E7-A0FF-84C65D88DE35}"/>
              </a:ext>
            </a:extLst>
          </p:cNvPr>
          <p:cNvSpPr txBox="1"/>
          <p:nvPr/>
        </p:nvSpPr>
        <p:spPr>
          <a:xfrm>
            <a:off x="2530136" y="1905000"/>
            <a:ext cx="8451542" cy="3416320"/>
          </a:xfrm>
          <a:prstGeom prst="rect">
            <a:avLst/>
          </a:prstGeom>
          <a:noFill/>
        </p:spPr>
        <p:txBody>
          <a:bodyPr wrap="square" rtlCol="0">
            <a:spAutoFit/>
          </a:bodyPr>
          <a:lstStyle/>
          <a:p>
            <a:pPr algn="l"/>
            <a:r>
              <a:rPr lang="tr-TR" b="0" i="0" dirty="0">
                <a:solidFill>
                  <a:srgbClr val="292929"/>
                </a:solidFill>
                <a:effectLst/>
                <a:latin typeface="charter"/>
              </a:rPr>
              <a:t>Müşteri </a:t>
            </a:r>
            <a:r>
              <a:rPr lang="tr-TR" b="0" i="0" dirty="0" err="1">
                <a:solidFill>
                  <a:srgbClr val="292929"/>
                </a:solidFill>
                <a:effectLst/>
                <a:latin typeface="charter"/>
              </a:rPr>
              <a:t>segmentasyonu</a:t>
            </a:r>
            <a:r>
              <a:rPr lang="tr-TR" b="0" i="0" dirty="0">
                <a:solidFill>
                  <a:srgbClr val="292929"/>
                </a:solidFill>
                <a:effectLst/>
                <a:latin typeface="charter"/>
              </a:rPr>
              <a:t>, hitap edilen kitleyi ihtiyaçlarına ve davranışlarına göre farklılaştırarak modellemektir. </a:t>
            </a:r>
            <a:r>
              <a:rPr lang="tr-TR" b="0" i="0" dirty="0">
                <a:solidFill>
                  <a:srgbClr val="292929"/>
                </a:solidFill>
                <a:effectLst/>
                <a:latin typeface="Roboto" panose="02000000000000000000" pitchFamily="2" charset="0"/>
                <a:ea typeface="Roboto" panose="02000000000000000000" pitchFamily="2" charset="0"/>
              </a:rPr>
              <a:t>Günümüz</a:t>
            </a:r>
            <a:r>
              <a:rPr lang="tr-TR" b="0" i="0" dirty="0">
                <a:solidFill>
                  <a:srgbClr val="292929"/>
                </a:solidFill>
                <a:effectLst/>
                <a:latin typeface="charter"/>
              </a:rPr>
              <a:t> dünyasının getirdiği yoğun veri akışı ile müşteriyi doğru tanımak müşteri </a:t>
            </a:r>
            <a:r>
              <a:rPr lang="tr-TR" b="0" i="0" dirty="0" err="1">
                <a:solidFill>
                  <a:srgbClr val="292929"/>
                </a:solidFill>
                <a:effectLst/>
                <a:latin typeface="charter"/>
              </a:rPr>
              <a:t>segmentasyonu</a:t>
            </a:r>
            <a:r>
              <a:rPr lang="tr-TR" b="0" i="0" dirty="0">
                <a:solidFill>
                  <a:srgbClr val="292929"/>
                </a:solidFill>
                <a:effectLst/>
                <a:latin typeface="charter"/>
              </a:rPr>
              <a:t> için önemlidir. Ayrıca firmalar artan maliyetler nedeniyle doğru yaklaşımlarla doğru hedef kitlelere ulaşmalı ve müşteriyi daha iyi tanımalıdır. Pazar </a:t>
            </a:r>
            <a:r>
              <a:rPr lang="tr-TR" b="0" i="0" dirty="0" err="1">
                <a:solidFill>
                  <a:srgbClr val="292929"/>
                </a:solidFill>
                <a:effectLst/>
                <a:latin typeface="charter"/>
              </a:rPr>
              <a:t>segmentasyonunda</a:t>
            </a:r>
            <a:r>
              <a:rPr lang="tr-TR" b="0" i="0" dirty="0">
                <a:solidFill>
                  <a:srgbClr val="292929"/>
                </a:solidFill>
                <a:effectLst/>
                <a:latin typeface="charter"/>
              </a:rPr>
              <a:t> da kümelemenin önemi </a:t>
            </a:r>
            <a:r>
              <a:rPr lang="tr-TR" b="0" i="0" dirty="0" err="1">
                <a:solidFill>
                  <a:srgbClr val="292929"/>
                </a:solidFill>
                <a:effectLst/>
                <a:latin typeface="charter"/>
              </a:rPr>
              <a:t>büyük.Bi</a:t>
            </a:r>
            <a:r>
              <a:rPr lang="tr-TR" dirty="0" err="1">
                <a:solidFill>
                  <a:srgbClr val="292929"/>
                </a:solidFill>
                <a:latin typeface="charter"/>
              </a:rPr>
              <a:t>ze</a:t>
            </a:r>
            <a:r>
              <a:rPr lang="tr-TR" dirty="0">
                <a:solidFill>
                  <a:srgbClr val="292929"/>
                </a:solidFill>
                <a:latin typeface="charter"/>
              </a:rPr>
              <a:t> pazarlama dünyasında doğrudan veya en yakın olacak şekilde hedefe yönelmemizi sağlıyor. Sağlıkta da uzmanlardan başkasının anlayamayacağı hastalıkları, hareketleri daha anlaşılır hale getirebiliyoruz. Bilgisayar ile görüntü alma sayesinde de hareket eden nesneleri kümeleyerek işleyerek kullanıcıya bildirebiliyoruz. Sınıflandırma kadar olmasa da hayatımızda bir çok noktada bize yardımcı oluyor.</a:t>
            </a:r>
            <a:endParaRPr lang="tr-TR" b="0" i="0" dirty="0">
              <a:solidFill>
                <a:srgbClr val="292929"/>
              </a:solidFill>
              <a:effectLst/>
              <a:latin typeface="charter"/>
            </a:endParaRPr>
          </a:p>
          <a:p>
            <a:br>
              <a:rPr lang="tr-TR" dirty="0"/>
            </a:br>
            <a:endParaRPr lang="tr-TR" dirty="0"/>
          </a:p>
        </p:txBody>
      </p:sp>
    </p:spTree>
    <p:extLst>
      <p:ext uri="{BB962C8B-B14F-4D97-AF65-F5344CB8AC3E}">
        <p14:creationId xmlns:p14="http://schemas.microsoft.com/office/powerpoint/2010/main" val="779722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486329" y="2133600"/>
            <a:ext cx="8915400" cy="3777622"/>
          </a:xfrm>
        </p:spPr>
        <p:txBody>
          <a:bodyPr/>
          <a:lstStyle/>
          <a:p>
            <a:r>
              <a:rPr lang="tr-TR" dirty="0">
                <a:hlinkClick r:id="rId2"/>
              </a:rPr>
              <a:t>https://www.veribilimiokulu.com/kumeleme-notlari-1-giris/</a:t>
            </a:r>
            <a:endParaRPr lang="tr-TR" dirty="0"/>
          </a:p>
          <a:p>
            <a:r>
              <a:rPr lang="tr-TR" dirty="0">
                <a:hlinkClick r:id="rId3"/>
              </a:rPr>
              <a:t>medium.com/@ekrem.hatipoglu/</a:t>
            </a:r>
            <a:endParaRPr lang="tr-TR" dirty="0"/>
          </a:p>
          <a:p>
            <a:r>
              <a:rPr lang="tr-TR" dirty="0">
                <a:hlinkClick r:id="rId4"/>
              </a:rPr>
              <a:t>https://www.btkakademi.gov.tr/portal/course/player/deliver/python-ile-makine-ogrenmesi-11800</a:t>
            </a:r>
            <a:endParaRPr lang="tr-TR" dirty="0"/>
          </a:p>
          <a:p>
            <a:r>
              <a:rPr lang="en-US" dirty="0"/>
              <a:t>https://bilkav.com/makine-ogrenmesi-egitimi/</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7" name="Resim 6">
            <a:hlinkClick r:id="rId5"/>
            <a:extLst>
              <a:ext uri="{FF2B5EF4-FFF2-40B4-BE49-F238E27FC236}">
                <a16:creationId xmlns:a16="http://schemas.microsoft.com/office/drawing/2014/main" id="{0A675831-3AA0-4363-AC92-D034C6551F3F}"/>
              </a:ext>
            </a:extLst>
          </p:cNvPr>
          <p:cNvPicPr>
            <a:picLocks noChangeAspect="1"/>
          </p:cNvPicPr>
          <p:nvPr/>
        </p:nvPicPr>
        <p:blipFill>
          <a:blip r:embed="rId6"/>
          <a:stretch>
            <a:fillRect/>
          </a:stretch>
        </p:blipFill>
        <p:spPr>
          <a:xfrm>
            <a:off x="10292020" y="5094459"/>
            <a:ext cx="1778435" cy="1633526"/>
          </a:xfrm>
          <a:prstGeom prst="rect">
            <a:avLst/>
          </a:prstGeom>
        </p:spPr>
      </p:pic>
      <p:sp>
        <p:nvSpPr>
          <p:cNvPr id="8" name="Dikdörtgen 7">
            <a:extLst>
              <a:ext uri="{FF2B5EF4-FFF2-40B4-BE49-F238E27FC236}">
                <a16:creationId xmlns:a16="http://schemas.microsoft.com/office/drawing/2014/main" id="{03FCA83D-C5FB-435B-A2B5-B2A5937640CC}"/>
              </a:ext>
            </a:extLst>
          </p:cNvPr>
          <p:cNvSpPr/>
          <p:nvPr/>
        </p:nvSpPr>
        <p:spPr>
          <a:xfrm>
            <a:off x="9508970" y="6450986"/>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7"/>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6003453" y="5057069"/>
            <a:ext cx="5972961" cy="16931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2667969"/>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351598" y="5158863"/>
            <a:ext cx="5499078" cy="148959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 </a:t>
            </a:r>
            <a:r>
              <a:rPr lang="tr-TR" b="1" dirty="0">
                <a:solidFill>
                  <a:schemeClr val="tx1"/>
                </a:solidFill>
              </a:rPr>
              <a:t>Bayram Karadeniz</a:t>
            </a:r>
            <a:br>
              <a:rPr lang="tr-TR" b="1" dirty="0">
                <a:solidFill>
                  <a:schemeClr val="tx1"/>
                </a:solidFill>
              </a:rPr>
            </a:br>
            <a:r>
              <a:rPr lang="tr-TR" dirty="0">
                <a:solidFill>
                  <a:schemeClr val="tx1"/>
                </a:solidFill>
              </a:rPr>
              <a:t>E-posta                       : xrapezion@gmail.com</a:t>
            </a:r>
          </a:p>
          <a:p>
            <a:r>
              <a:rPr lang="tr-TR" dirty="0">
                <a:solidFill>
                  <a:schemeClr val="tx1"/>
                </a:solidFill>
              </a:rPr>
              <a:t>Tarih                            : 21/08/2021</a:t>
            </a:r>
          </a:p>
          <a:p>
            <a:r>
              <a:rPr lang="tr-TR" dirty="0">
                <a:solidFill>
                  <a:schemeClr val="tx1"/>
                </a:solidFill>
              </a:rPr>
              <a:t>Sürüm                         : v1</a:t>
            </a:r>
          </a:p>
        </p:txBody>
      </p:sp>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526004" y="50651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Veri Madenciliğine Giriş</a:t>
            </a:r>
            <a:endParaRPr lang="en-US" b="1" dirty="0">
              <a:ln/>
              <a:solidFill>
                <a:schemeClr val="accent3"/>
              </a:solidFill>
            </a:endParaRPr>
          </a:p>
        </p:txBody>
      </p:sp>
      <p:pic>
        <p:nvPicPr>
          <p:cNvPr id="3" name="Resim 2">
            <a:hlinkClick r:id="rId2"/>
            <a:extLst>
              <a:ext uri="{FF2B5EF4-FFF2-40B4-BE49-F238E27FC236}">
                <a16:creationId xmlns:a16="http://schemas.microsoft.com/office/drawing/2014/main" id="{440EE4E6-0C22-460A-B557-4DBCDB068E2C}"/>
              </a:ext>
            </a:extLst>
          </p:cNvPr>
          <p:cNvPicPr>
            <a:picLocks noChangeAspect="1"/>
          </p:cNvPicPr>
          <p:nvPr/>
        </p:nvPicPr>
        <p:blipFill>
          <a:blip r:embed="rId3"/>
          <a:stretch>
            <a:fillRect/>
          </a:stretch>
        </p:blipFill>
        <p:spPr>
          <a:xfrm>
            <a:off x="725718" y="-76634"/>
            <a:ext cx="1778435" cy="1633526"/>
          </a:xfrm>
          <a:prstGeom prst="rect">
            <a:avLst/>
          </a:prstGeom>
        </p:spPr>
      </p:pic>
      <p:sp>
        <p:nvSpPr>
          <p:cNvPr id="5" name="Dikdörtgen 4">
            <a:extLst>
              <a:ext uri="{FF2B5EF4-FFF2-40B4-BE49-F238E27FC236}">
                <a16:creationId xmlns:a16="http://schemas.microsoft.com/office/drawing/2014/main" id="{3DD86D6B-863B-40CB-B844-8D3FB742F68D}"/>
              </a:ext>
            </a:extLst>
          </p:cNvPr>
          <p:cNvSpPr/>
          <p:nvPr/>
        </p:nvSpPr>
        <p:spPr>
          <a:xfrm>
            <a:off x="531812" y="1355803"/>
            <a:ext cx="2683030"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4"/>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2" descr="5 Temel Soruda Veri Madenciliği (Data Mining) Nedir? - Vizyoner Genç">
            <a:extLst>
              <a:ext uri="{FF2B5EF4-FFF2-40B4-BE49-F238E27FC236}">
                <a16:creationId xmlns:a16="http://schemas.microsoft.com/office/drawing/2014/main" id="{B5411EE9-9287-46B7-A776-02783B9C2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9195" y="318325"/>
            <a:ext cx="3441481" cy="19341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1598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2082184" y="2045387"/>
            <a:ext cx="8915400" cy="3777622"/>
          </a:xfrm>
        </p:spPr>
        <p:txBody>
          <a:bodyPr>
            <a:normAutofit/>
          </a:bodyPr>
          <a:lstStyle/>
          <a:p>
            <a:r>
              <a:rPr lang="tr-TR" dirty="0"/>
              <a:t>Kümeleme nedir?</a:t>
            </a:r>
          </a:p>
          <a:p>
            <a:r>
              <a:rPr lang="tr-TR" dirty="0"/>
              <a:t>Kümeleme Ne işe yarar? </a:t>
            </a:r>
          </a:p>
          <a:p>
            <a:r>
              <a:rPr lang="tr-TR" dirty="0"/>
              <a:t>K-Ortalamalar ile tekniği ile Kümeleme</a:t>
            </a:r>
          </a:p>
          <a:p>
            <a:r>
              <a:rPr lang="tr-TR" dirty="0"/>
              <a:t>K-Ortalamalar Uygulama Örneği</a:t>
            </a:r>
          </a:p>
          <a:p>
            <a:r>
              <a:rPr lang="tr-TR" dirty="0"/>
              <a:t>Hiyerarşik Kümeleme</a:t>
            </a:r>
          </a:p>
          <a:p>
            <a:r>
              <a:rPr lang="tr-TR" dirty="0"/>
              <a:t>Hiyerarşik Kümeleme Uygulama Örneği</a:t>
            </a:r>
          </a:p>
          <a:p>
            <a:r>
              <a:rPr lang="tr-TR" dirty="0"/>
              <a:t>Sonuç</a:t>
            </a:r>
          </a:p>
          <a:p>
            <a:r>
              <a:rPr lang="tr-TR" dirty="0"/>
              <a:t>Kaynaklar</a:t>
            </a:r>
          </a:p>
          <a:p>
            <a:endParaRPr lang="tr-TR" dirty="0"/>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7" name="Picture 2" descr="Content Icon Png ,HD PNG . (+) Pictures - vhv.rs">
            <a:extLst>
              <a:ext uri="{FF2B5EF4-FFF2-40B4-BE49-F238E27FC236}">
                <a16:creationId xmlns:a16="http://schemas.microsoft.com/office/drawing/2014/main" id="{30C9555B-79E5-493C-91CF-6C37CB02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276" y="1534317"/>
            <a:ext cx="3983372"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3"/>
            <a:extLst>
              <a:ext uri="{FF2B5EF4-FFF2-40B4-BE49-F238E27FC236}">
                <a16:creationId xmlns:a16="http://schemas.microsoft.com/office/drawing/2014/main" id="{5E0CEE4C-9B47-48D3-9C95-A5768F3000F3}"/>
              </a:ext>
            </a:extLst>
          </p:cNvPr>
          <p:cNvPicPr>
            <a:picLocks noChangeAspect="1"/>
          </p:cNvPicPr>
          <p:nvPr/>
        </p:nvPicPr>
        <p:blipFill>
          <a:blip r:embed="rId4"/>
          <a:stretch>
            <a:fillRect/>
          </a:stretch>
        </p:blipFill>
        <p:spPr>
          <a:xfrm>
            <a:off x="10228222" y="5153978"/>
            <a:ext cx="1778435" cy="1633526"/>
          </a:xfrm>
          <a:prstGeom prst="rect">
            <a:avLst/>
          </a:prstGeom>
        </p:spPr>
      </p:pic>
      <p:sp>
        <p:nvSpPr>
          <p:cNvPr id="10" name="Dikdörtgen 9">
            <a:extLst>
              <a:ext uri="{FF2B5EF4-FFF2-40B4-BE49-F238E27FC236}">
                <a16:creationId xmlns:a16="http://schemas.microsoft.com/office/drawing/2014/main" id="{6172CFBE-5876-4842-A283-B284E964BE1B}"/>
              </a:ext>
            </a:extLst>
          </p:cNvPr>
          <p:cNvSpPr/>
          <p:nvPr/>
        </p:nvSpPr>
        <p:spPr>
          <a:xfrm>
            <a:off x="9572776" y="6547199"/>
            <a:ext cx="2559062"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2022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Kümeleme </a:t>
            </a:r>
            <a:r>
              <a:rPr lang="en-US" dirty="0" err="1"/>
              <a:t>nedir</a:t>
            </a:r>
            <a:r>
              <a:rPr lang="en-US" dirty="0"/>
              <a:t>?</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6977675" cy="4589387"/>
          </a:xfrm>
        </p:spPr>
        <p:txBody>
          <a:bodyPr>
            <a:normAutofit/>
          </a:bodyPr>
          <a:lstStyle/>
          <a:p>
            <a:pPr algn="just"/>
            <a:r>
              <a:rPr lang="tr-TR" b="0" i="0" dirty="0">
                <a:solidFill>
                  <a:srgbClr val="000000"/>
                </a:solidFill>
                <a:effectLst/>
                <a:latin typeface="Roboto" panose="02000000000000000000" pitchFamily="2" charset="0"/>
              </a:rPr>
              <a:t>Kümeleme sınıflandırmadan farklı olarak denetimsiz/eğitimsiz bir yöntemdir. Sınıflandırmada bir hedef değişken vardır ve veri setinin bir kısmı eğitim için ayrılır, modelin öğrenmesini sağlanır. Bu öğrenmeye göre aynı niteliklere sahip yeni bir nesnenin hangi sınıfa dahil olacağı tahmin edilir. Kümelemede ise hedef değişken yoktur dolayısıyla sınıf da yoktur. Sınıflandırmada amaç benzer nesneleri aynı sınıfa dahil etmek iken; kümelemede amaç benzer nesneleri aynı grupta toplamaktır.</a:t>
            </a:r>
            <a:endParaRPr lang="en-US" dirty="0"/>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a:extLst>
              <a:ext uri="{FF2B5EF4-FFF2-40B4-BE49-F238E27FC236}">
                <a16:creationId xmlns:a16="http://schemas.microsoft.com/office/drawing/2014/main" id="{FF3EC7FE-97A7-49E7-AC4F-50ABBE65D1B5}"/>
              </a:ext>
            </a:extLst>
          </p:cNvPr>
          <p:cNvPicPr>
            <a:picLocks noChangeAspect="1"/>
          </p:cNvPicPr>
          <p:nvPr/>
        </p:nvPicPr>
        <p:blipFill>
          <a:blip r:embed="rId2"/>
          <a:stretch>
            <a:fillRect/>
          </a:stretch>
        </p:blipFill>
        <p:spPr>
          <a:xfrm>
            <a:off x="8332063" y="1642843"/>
            <a:ext cx="3429000" cy="2476500"/>
          </a:xfrm>
          <a:prstGeom prst="rect">
            <a:avLst/>
          </a:prstGeom>
        </p:spPr>
      </p:pic>
    </p:spTree>
    <p:extLst>
      <p:ext uri="{BB962C8B-B14F-4D97-AF65-F5344CB8AC3E}">
        <p14:creationId xmlns:p14="http://schemas.microsoft.com/office/powerpoint/2010/main" val="151015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Kümeleme </a:t>
            </a:r>
            <a:r>
              <a:rPr lang="en-US" dirty="0"/>
              <a:t>ne</a:t>
            </a:r>
            <a:r>
              <a:rPr lang="tr-TR" dirty="0"/>
              <a:t> işe yarar</a:t>
            </a:r>
            <a:r>
              <a:rPr lang="en-US" dirty="0"/>
              <a:t>?</a:t>
            </a:r>
            <a:br>
              <a:rPr lang="en-US" dirty="0"/>
            </a:b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3004669" y="1744300"/>
            <a:ext cx="10408642" cy="4168228"/>
          </a:xfrm>
        </p:spPr>
        <p:txBody>
          <a:bodyPr>
            <a:normAutofit lnSpcReduction="10000"/>
          </a:bodyPr>
          <a:lstStyle/>
          <a:p>
            <a:pPr algn="l"/>
            <a:r>
              <a:rPr lang="tr-TR" dirty="0">
                <a:solidFill>
                  <a:srgbClr val="000000"/>
                </a:solidFill>
                <a:latin typeface="Roboto Condensed" panose="02000000000000000000" pitchFamily="2" charset="0"/>
              </a:rPr>
              <a:t>Müşteri </a:t>
            </a:r>
            <a:r>
              <a:rPr lang="tr-TR" dirty="0" err="1">
                <a:solidFill>
                  <a:srgbClr val="000000"/>
                </a:solidFill>
                <a:latin typeface="Roboto Condensed" panose="02000000000000000000" pitchFamily="2" charset="0"/>
              </a:rPr>
              <a:t>Segmentasyonu</a:t>
            </a:r>
            <a:endParaRPr lang="tr-TR" dirty="0">
              <a:solidFill>
                <a:srgbClr val="000000"/>
              </a:solidFill>
              <a:latin typeface="Roboto Condensed" panose="02000000000000000000" pitchFamily="2" charset="0"/>
            </a:endParaRPr>
          </a:p>
          <a:p>
            <a:pPr marL="0" indent="0" algn="l">
              <a:buNone/>
            </a:pPr>
            <a:r>
              <a:rPr lang="tr-TR" sz="1200" dirty="0">
                <a:solidFill>
                  <a:srgbClr val="000000"/>
                </a:solidFill>
                <a:latin typeface="Roboto Condensed" panose="02000000000000000000" pitchFamily="2" charset="0"/>
              </a:rPr>
              <a:t>	-</a:t>
            </a:r>
            <a:r>
              <a:rPr lang="tr-TR" sz="1200" dirty="0" err="1">
                <a:solidFill>
                  <a:srgbClr val="000000"/>
                </a:solidFill>
                <a:latin typeface="Roboto Condensed" panose="02000000000000000000" pitchFamily="2" charset="0"/>
              </a:rPr>
              <a:t>Collaborative</a:t>
            </a:r>
            <a:r>
              <a:rPr lang="tr-TR" sz="1200" dirty="0">
                <a:solidFill>
                  <a:srgbClr val="000000"/>
                </a:solidFill>
                <a:latin typeface="Roboto Condensed" panose="02000000000000000000" pitchFamily="2" charset="0"/>
              </a:rPr>
              <a:t> </a:t>
            </a:r>
            <a:r>
              <a:rPr lang="tr-TR" sz="1200" dirty="0" err="1">
                <a:solidFill>
                  <a:srgbClr val="000000"/>
                </a:solidFill>
                <a:latin typeface="Roboto Condensed" panose="02000000000000000000" pitchFamily="2" charset="0"/>
              </a:rPr>
              <a:t>filtering</a:t>
            </a:r>
            <a:endParaRPr lang="tr-TR" sz="1200" dirty="0">
              <a:solidFill>
                <a:srgbClr val="000000"/>
              </a:solidFill>
              <a:latin typeface="Roboto Condensed" panose="02000000000000000000" pitchFamily="2" charset="0"/>
            </a:endParaRPr>
          </a:p>
          <a:p>
            <a:pPr marL="0" indent="0" algn="l">
              <a:buNone/>
            </a:pPr>
            <a:r>
              <a:rPr lang="tr-TR" sz="1200" b="0" i="0" dirty="0">
                <a:solidFill>
                  <a:srgbClr val="000000"/>
                </a:solidFill>
                <a:effectLst/>
                <a:latin typeface="Roboto Condensed" panose="02000000000000000000" pitchFamily="2" charset="0"/>
              </a:rPr>
              <a:t>	-</a:t>
            </a:r>
            <a:r>
              <a:rPr lang="tr-TR" sz="1200" dirty="0">
                <a:solidFill>
                  <a:srgbClr val="000000"/>
                </a:solidFill>
                <a:latin typeface="Roboto Condensed" panose="02000000000000000000" pitchFamily="2" charset="0"/>
              </a:rPr>
              <a:t>Özel Kampanyalar</a:t>
            </a:r>
          </a:p>
          <a:p>
            <a:pPr marL="0" indent="0" algn="l">
              <a:buNone/>
            </a:pPr>
            <a:r>
              <a:rPr lang="tr-TR" sz="1200" b="0" i="0" dirty="0">
                <a:solidFill>
                  <a:srgbClr val="000000"/>
                </a:solidFill>
                <a:effectLst/>
                <a:latin typeface="Roboto Condensed" panose="02000000000000000000" pitchFamily="2" charset="0"/>
              </a:rPr>
              <a:t>	-Tehdit ve Sahtekarlık </a:t>
            </a:r>
            <a:r>
              <a:rPr lang="tr-TR" sz="1200" dirty="0">
                <a:solidFill>
                  <a:srgbClr val="000000"/>
                </a:solidFill>
                <a:latin typeface="Roboto Condensed" panose="02000000000000000000" pitchFamily="2" charset="0"/>
              </a:rPr>
              <a:t>Yakalama	</a:t>
            </a:r>
          </a:p>
          <a:p>
            <a:pPr marL="0" indent="0" algn="l">
              <a:buNone/>
            </a:pPr>
            <a:r>
              <a:rPr lang="tr-TR" sz="1200" b="0" i="0" dirty="0">
                <a:solidFill>
                  <a:srgbClr val="000000"/>
                </a:solidFill>
                <a:effectLst/>
                <a:latin typeface="Roboto Condensed" panose="02000000000000000000" pitchFamily="2" charset="0"/>
              </a:rPr>
              <a:t>	-Eksik Verilerin Tamamlanması</a:t>
            </a:r>
          </a:p>
          <a:p>
            <a:pPr marL="0" indent="0" algn="l">
              <a:buNone/>
            </a:pPr>
            <a:r>
              <a:rPr lang="tr-TR" sz="1200" dirty="0">
                <a:solidFill>
                  <a:srgbClr val="000000"/>
                </a:solidFill>
                <a:latin typeface="Roboto Condensed" panose="02000000000000000000" pitchFamily="2" charset="0"/>
              </a:rPr>
              <a:t>	-Verinin alt kümesi üzerinde yapılan tüm işlemler</a:t>
            </a:r>
          </a:p>
          <a:p>
            <a:r>
              <a:rPr lang="tr-TR" dirty="0">
                <a:solidFill>
                  <a:srgbClr val="000000"/>
                </a:solidFill>
                <a:latin typeface="Roboto Condensed" panose="02000000000000000000" pitchFamily="2" charset="0"/>
              </a:rPr>
              <a:t>Pazar </a:t>
            </a:r>
            <a:r>
              <a:rPr lang="tr-TR" dirty="0" err="1">
                <a:solidFill>
                  <a:srgbClr val="000000"/>
                </a:solidFill>
                <a:latin typeface="Roboto Condensed" panose="02000000000000000000" pitchFamily="2" charset="0"/>
              </a:rPr>
              <a:t>Segmentasyonu</a:t>
            </a:r>
            <a:endParaRPr lang="tr-TR" dirty="0">
              <a:solidFill>
                <a:srgbClr val="000000"/>
              </a:solidFill>
              <a:latin typeface="Roboto Condensed" panose="02000000000000000000" pitchFamily="2" charset="0"/>
            </a:endParaRPr>
          </a:p>
          <a:p>
            <a:pPr marL="0" indent="0" algn="l">
              <a:buNone/>
            </a:pPr>
            <a:r>
              <a:rPr lang="tr-TR" sz="1200" b="0" i="0" dirty="0">
                <a:solidFill>
                  <a:srgbClr val="000000"/>
                </a:solidFill>
                <a:effectLst/>
                <a:latin typeface="Roboto Condensed" panose="02000000000000000000" pitchFamily="2" charset="0"/>
              </a:rPr>
              <a:t>	-Davranışsal </a:t>
            </a:r>
            <a:r>
              <a:rPr lang="tr-TR" sz="1200" dirty="0" err="1">
                <a:solidFill>
                  <a:srgbClr val="000000"/>
                </a:solidFill>
                <a:latin typeface="Roboto Condensed" panose="02000000000000000000" pitchFamily="2" charset="0"/>
              </a:rPr>
              <a:t>Segmentasyon</a:t>
            </a:r>
            <a:r>
              <a:rPr lang="tr-TR" sz="1200" b="0" i="0" dirty="0">
                <a:solidFill>
                  <a:srgbClr val="000000"/>
                </a:solidFill>
                <a:effectLst/>
                <a:latin typeface="Roboto Condensed" panose="02000000000000000000" pitchFamily="2" charset="0"/>
              </a:rPr>
              <a:t> </a:t>
            </a:r>
          </a:p>
          <a:p>
            <a:pPr marL="0" indent="0" algn="l">
              <a:buNone/>
            </a:pPr>
            <a:r>
              <a:rPr lang="tr-TR" sz="1200" b="0" i="0" dirty="0">
                <a:solidFill>
                  <a:srgbClr val="000000"/>
                </a:solidFill>
                <a:effectLst/>
                <a:latin typeface="Roboto Condensed" panose="02000000000000000000" pitchFamily="2" charset="0"/>
              </a:rPr>
              <a:t>	-Demografik </a:t>
            </a:r>
            <a:r>
              <a:rPr lang="tr-TR" sz="1200" dirty="0" err="1">
                <a:solidFill>
                  <a:srgbClr val="000000"/>
                </a:solidFill>
                <a:latin typeface="Roboto Condensed" panose="02000000000000000000" pitchFamily="2" charset="0"/>
              </a:rPr>
              <a:t>Segmentasyon</a:t>
            </a:r>
            <a:r>
              <a:rPr lang="tr-TR" sz="1200" dirty="0">
                <a:solidFill>
                  <a:srgbClr val="000000"/>
                </a:solidFill>
                <a:latin typeface="Roboto Condensed" panose="02000000000000000000" pitchFamily="2" charset="0"/>
              </a:rPr>
              <a:t> </a:t>
            </a:r>
          </a:p>
          <a:p>
            <a:pPr marL="0" indent="0" algn="l">
              <a:buNone/>
            </a:pPr>
            <a:r>
              <a:rPr lang="tr-TR" sz="1200" b="0" i="0" dirty="0">
                <a:solidFill>
                  <a:srgbClr val="000000"/>
                </a:solidFill>
                <a:effectLst/>
                <a:latin typeface="Roboto Condensed" panose="02000000000000000000" pitchFamily="2" charset="0"/>
              </a:rPr>
              <a:t>	-Psikolojik </a:t>
            </a:r>
            <a:r>
              <a:rPr lang="tr-TR" sz="1200" dirty="0" err="1">
                <a:solidFill>
                  <a:srgbClr val="000000"/>
                </a:solidFill>
                <a:latin typeface="Roboto Condensed" panose="02000000000000000000" pitchFamily="2" charset="0"/>
              </a:rPr>
              <a:t>Segmentasyon</a:t>
            </a:r>
            <a:r>
              <a:rPr lang="tr-TR" sz="1200" dirty="0">
                <a:solidFill>
                  <a:srgbClr val="000000"/>
                </a:solidFill>
                <a:latin typeface="Roboto Condensed" panose="02000000000000000000" pitchFamily="2" charset="0"/>
              </a:rPr>
              <a:t> </a:t>
            </a:r>
          </a:p>
          <a:p>
            <a:pPr marL="0" indent="0" algn="l">
              <a:buNone/>
            </a:pPr>
            <a:r>
              <a:rPr lang="tr-TR" sz="1200" b="0" i="0">
                <a:solidFill>
                  <a:srgbClr val="000000"/>
                </a:solidFill>
                <a:effectLst/>
                <a:latin typeface="Roboto Condensed" panose="02000000000000000000" pitchFamily="2" charset="0"/>
              </a:rPr>
              <a:t>	-</a:t>
            </a:r>
            <a:r>
              <a:rPr lang="tr-TR" sz="1200" b="0" i="0" dirty="0">
                <a:solidFill>
                  <a:srgbClr val="000000"/>
                </a:solidFill>
                <a:effectLst/>
                <a:latin typeface="Roboto Condensed" panose="02000000000000000000" pitchFamily="2" charset="0"/>
              </a:rPr>
              <a:t>Coğrafi </a:t>
            </a:r>
            <a:r>
              <a:rPr lang="tr-TR" sz="1200" dirty="0" err="1">
                <a:solidFill>
                  <a:srgbClr val="000000"/>
                </a:solidFill>
                <a:latin typeface="Roboto Condensed" panose="02000000000000000000" pitchFamily="2" charset="0"/>
              </a:rPr>
              <a:t>Segmentasyon</a:t>
            </a:r>
            <a:endParaRPr lang="tr-TR" sz="1200" b="0" i="0" dirty="0">
              <a:solidFill>
                <a:srgbClr val="000000"/>
              </a:solidFill>
              <a:effectLst/>
              <a:latin typeface="Roboto Condensed" panose="02000000000000000000" pitchFamily="2" charset="0"/>
            </a:endParaRPr>
          </a:p>
          <a:p>
            <a:r>
              <a:rPr lang="tr-TR" b="0" i="0" dirty="0">
                <a:solidFill>
                  <a:srgbClr val="000000"/>
                </a:solidFill>
                <a:effectLst/>
                <a:latin typeface="Roboto Condensed" panose="02000000000000000000" pitchFamily="2" charset="0"/>
              </a:rPr>
              <a:t>Sağlıkta Kümeleme </a:t>
            </a:r>
          </a:p>
          <a:p>
            <a:r>
              <a:rPr lang="tr-TR" dirty="0">
                <a:solidFill>
                  <a:srgbClr val="000000"/>
                </a:solidFill>
                <a:latin typeface="Roboto Condensed" panose="02000000000000000000" pitchFamily="2" charset="0"/>
              </a:rPr>
              <a:t>Bilgisayar ile Kümeleme</a:t>
            </a:r>
            <a:endParaRPr lang="tr-TR" b="0" i="0" dirty="0">
              <a:solidFill>
                <a:srgbClr val="000000"/>
              </a:solidFill>
              <a:effectLst/>
              <a:latin typeface="Roboto Condensed" panose="02000000000000000000" pitchFamily="2" charset="0"/>
            </a:endParaRPr>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6" name="Resim 5">
            <a:extLst>
              <a:ext uri="{FF2B5EF4-FFF2-40B4-BE49-F238E27FC236}">
                <a16:creationId xmlns:a16="http://schemas.microsoft.com/office/drawing/2014/main" id="{05959BB5-0111-4041-AFA6-66C4AB287631}"/>
              </a:ext>
            </a:extLst>
          </p:cNvPr>
          <p:cNvPicPr>
            <a:picLocks noChangeAspect="1"/>
          </p:cNvPicPr>
          <p:nvPr/>
        </p:nvPicPr>
        <p:blipFill>
          <a:blip r:embed="rId2"/>
          <a:stretch>
            <a:fillRect/>
          </a:stretch>
        </p:blipFill>
        <p:spPr>
          <a:xfrm>
            <a:off x="7810410" y="945472"/>
            <a:ext cx="3779848" cy="3215919"/>
          </a:xfrm>
          <a:prstGeom prst="rect">
            <a:avLst/>
          </a:prstGeom>
        </p:spPr>
      </p:pic>
      <p:pic>
        <p:nvPicPr>
          <p:cNvPr id="8" name="Resim 7">
            <a:extLst>
              <a:ext uri="{FF2B5EF4-FFF2-40B4-BE49-F238E27FC236}">
                <a16:creationId xmlns:a16="http://schemas.microsoft.com/office/drawing/2014/main" id="{11567114-448B-416A-B206-F585D147BFD2}"/>
              </a:ext>
            </a:extLst>
          </p:cNvPr>
          <p:cNvPicPr>
            <a:picLocks noChangeAspect="1"/>
          </p:cNvPicPr>
          <p:nvPr/>
        </p:nvPicPr>
        <p:blipFill>
          <a:blip r:embed="rId3"/>
          <a:stretch>
            <a:fillRect/>
          </a:stretch>
        </p:blipFill>
        <p:spPr>
          <a:xfrm>
            <a:off x="7810410" y="4164378"/>
            <a:ext cx="4000847" cy="2339543"/>
          </a:xfrm>
          <a:prstGeom prst="rect">
            <a:avLst/>
          </a:prstGeom>
        </p:spPr>
      </p:pic>
    </p:spTree>
    <p:extLst>
      <p:ext uri="{BB962C8B-B14F-4D97-AF65-F5344CB8AC3E}">
        <p14:creationId xmlns:p14="http://schemas.microsoft.com/office/powerpoint/2010/main" val="167643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Sağlıkta Kümeleme</a:t>
            </a:r>
            <a:br>
              <a:rPr lang="en-US" dirty="0"/>
            </a:b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0" name="Resim 9">
            <a:extLst>
              <a:ext uri="{FF2B5EF4-FFF2-40B4-BE49-F238E27FC236}">
                <a16:creationId xmlns:a16="http://schemas.microsoft.com/office/drawing/2014/main" id="{D94A7B54-25A4-4F0D-8361-E016C0CC6576}"/>
              </a:ext>
            </a:extLst>
          </p:cNvPr>
          <p:cNvPicPr>
            <a:picLocks noChangeAspect="1"/>
          </p:cNvPicPr>
          <p:nvPr/>
        </p:nvPicPr>
        <p:blipFill>
          <a:blip r:embed="rId2"/>
          <a:stretch>
            <a:fillRect/>
          </a:stretch>
        </p:blipFill>
        <p:spPr>
          <a:xfrm>
            <a:off x="2377353" y="1905000"/>
            <a:ext cx="7117697" cy="4054191"/>
          </a:xfrm>
          <a:prstGeom prst="rect">
            <a:avLst/>
          </a:prstGeom>
        </p:spPr>
      </p:pic>
    </p:spTree>
    <p:extLst>
      <p:ext uri="{BB962C8B-B14F-4D97-AF65-F5344CB8AC3E}">
        <p14:creationId xmlns:p14="http://schemas.microsoft.com/office/powerpoint/2010/main" val="129174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Bilgisayar ile Kümeleme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7" name="Resim 6">
            <a:extLst>
              <a:ext uri="{FF2B5EF4-FFF2-40B4-BE49-F238E27FC236}">
                <a16:creationId xmlns:a16="http://schemas.microsoft.com/office/drawing/2014/main" id="{49D8E0A2-3F09-4902-AEBF-B088D6C79EFD}"/>
              </a:ext>
            </a:extLst>
          </p:cNvPr>
          <p:cNvPicPr>
            <a:picLocks noChangeAspect="1"/>
          </p:cNvPicPr>
          <p:nvPr/>
        </p:nvPicPr>
        <p:blipFill>
          <a:blip r:embed="rId2"/>
          <a:stretch>
            <a:fillRect/>
          </a:stretch>
        </p:blipFill>
        <p:spPr>
          <a:xfrm>
            <a:off x="2255187" y="1996471"/>
            <a:ext cx="7681626" cy="4374259"/>
          </a:xfrm>
          <a:prstGeom prst="rect">
            <a:avLst/>
          </a:prstGeom>
        </p:spPr>
      </p:pic>
    </p:spTree>
    <p:extLst>
      <p:ext uri="{BB962C8B-B14F-4D97-AF65-F5344CB8AC3E}">
        <p14:creationId xmlns:p14="http://schemas.microsoft.com/office/powerpoint/2010/main" val="4014743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K-ortalamalar Tekniği ile Kümeleme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8" name="İçerik Yer Tutucusu 2">
            <a:extLst>
              <a:ext uri="{FF2B5EF4-FFF2-40B4-BE49-F238E27FC236}">
                <a16:creationId xmlns:a16="http://schemas.microsoft.com/office/drawing/2014/main" id="{F2A25E5B-E61F-42AF-BFF3-6EA49E8C2BEA}"/>
              </a:ext>
            </a:extLst>
          </p:cNvPr>
          <p:cNvSpPr>
            <a:spLocks noGrp="1"/>
          </p:cNvSpPr>
          <p:nvPr>
            <p:ph idx="1"/>
          </p:nvPr>
        </p:nvSpPr>
        <p:spPr>
          <a:xfrm>
            <a:off x="1418059" y="2068497"/>
            <a:ext cx="8675852" cy="4701418"/>
          </a:xfrm>
        </p:spPr>
        <p:txBody>
          <a:bodyPr>
            <a:normAutofit/>
          </a:bodyPr>
          <a:lstStyle/>
          <a:p>
            <a:pPr algn="just"/>
            <a:r>
              <a:rPr lang="tr-TR" dirty="0"/>
              <a:t>Nasıl Çalışır?</a:t>
            </a:r>
          </a:p>
          <a:p>
            <a:pPr algn="just"/>
            <a:r>
              <a:rPr lang="tr-TR" dirty="0"/>
              <a:t>Kaç küme olacağı kullanıcıdan parametre olarak seçilir.</a:t>
            </a:r>
          </a:p>
          <a:p>
            <a:pPr algn="just"/>
            <a:r>
              <a:rPr lang="tr-TR" dirty="0"/>
              <a:t>Rasgele olarak k merkez noktası seçilir.</a:t>
            </a:r>
          </a:p>
          <a:p>
            <a:pPr algn="just"/>
            <a:r>
              <a:rPr lang="tr-TR" dirty="0"/>
              <a:t>Her veri örneği en yakın merkez noktasına göre ilgili kümeye atanır.</a:t>
            </a:r>
          </a:p>
          <a:p>
            <a:pPr algn="just"/>
            <a:r>
              <a:rPr lang="tr-TR" dirty="0"/>
              <a:t>Her küme için yeni merkez noktaları hesaplanarak merkez noktaları kaydırılır.</a:t>
            </a:r>
          </a:p>
          <a:p>
            <a:pPr algn="just"/>
            <a:r>
              <a:rPr lang="tr-TR" dirty="0"/>
              <a:t>Yeni merkez noktalarına göre kümeleme işlemi tamamlanır.</a:t>
            </a:r>
            <a:endParaRPr lang="en-US" dirty="0"/>
          </a:p>
        </p:txBody>
      </p:sp>
    </p:spTree>
    <p:extLst>
      <p:ext uri="{BB962C8B-B14F-4D97-AF65-F5344CB8AC3E}">
        <p14:creationId xmlns:p14="http://schemas.microsoft.com/office/powerpoint/2010/main" val="530251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K-ortalama</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9" name="Resim 8">
            <a:extLst>
              <a:ext uri="{FF2B5EF4-FFF2-40B4-BE49-F238E27FC236}">
                <a16:creationId xmlns:a16="http://schemas.microsoft.com/office/drawing/2014/main" id="{5D452E29-E904-4613-B07D-79F201B1F597}"/>
              </a:ext>
            </a:extLst>
          </p:cNvPr>
          <p:cNvPicPr>
            <a:picLocks noChangeAspect="1"/>
          </p:cNvPicPr>
          <p:nvPr/>
        </p:nvPicPr>
        <p:blipFill rotWithShape="1">
          <a:blip r:embed="rId2"/>
          <a:srcRect l="12448" t="6435" r="23457" b="4865"/>
          <a:stretch/>
        </p:blipFill>
        <p:spPr>
          <a:xfrm>
            <a:off x="1366450" y="1955157"/>
            <a:ext cx="1763091" cy="1430710"/>
          </a:xfrm>
          <a:prstGeom prst="rect">
            <a:avLst/>
          </a:prstGeom>
        </p:spPr>
      </p:pic>
      <p:pic>
        <p:nvPicPr>
          <p:cNvPr id="11" name="Resim 10">
            <a:extLst>
              <a:ext uri="{FF2B5EF4-FFF2-40B4-BE49-F238E27FC236}">
                <a16:creationId xmlns:a16="http://schemas.microsoft.com/office/drawing/2014/main" id="{498EFD23-6BB3-4474-A362-96DECB3E5092}"/>
              </a:ext>
            </a:extLst>
          </p:cNvPr>
          <p:cNvPicPr>
            <a:picLocks noChangeAspect="1"/>
          </p:cNvPicPr>
          <p:nvPr/>
        </p:nvPicPr>
        <p:blipFill rotWithShape="1">
          <a:blip r:embed="rId3"/>
          <a:srcRect l="2572" t="11513" r="13293" b="6914"/>
          <a:stretch/>
        </p:blipFill>
        <p:spPr>
          <a:xfrm>
            <a:off x="3772574" y="2042239"/>
            <a:ext cx="2230742" cy="1278796"/>
          </a:xfrm>
          <a:prstGeom prst="rect">
            <a:avLst/>
          </a:prstGeom>
        </p:spPr>
      </p:pic>
      <p:pic>
        <p:nvPicPr>
          <p:cNvPr id="13" name="Resim 12">
            <a:extLst>
              <a:ext uri="{FF2B5EF4-FFF2-40B4-BE49-F238E27FC236}">
                <a16:creationId xmlns:a16="http://schemas.microsoft.com/office/drawing/2014/main" id="{6E675E1C-7F65-4C46-BEA7-704D232F04A5}"/>
              </a:ext>
            </a:extLst>
          </p:cNvPr>
          <p:cNvPicPr>
            <a:picLocks noChangeAspect="1"/>
          </p:cNvPicPr>
          <p:nvPr/>
        </p:nvPicPr>
        <p:blipFill rotWithShape="1">
          <a:blip r:embed="rId4"/>
          <a:srcRect l="5163" t="6583" r="10870" b="10889"/>
          <a:stretch/>
        </p:blipFill>
        <p:spPr>
          <a:xfrm>
            <a:off x="6219841" y="1995172"/>
            <a:ext cx="2266620" cy="1280891"/>
          </a:xfrm>
          <a:prstGeom prst="rect">
            <a:avLst/>
          </a:prstGeom>
        </p:spPr>
      </p:pic>
      <p:pic>
        <p:nvPicPr>
          <p:cNvPr id="15" name="Resim 14">
            <a:extLst>
              <a:ext uri="{FF2B5EF4-FFF2-40B4-BE49-F238E27FC236}">
                <a16:creationId xmlns:a16="http://schemas.microsoft.com/office/drawing/2014/main" id="{71EBABDA-1238-494F-939B-3034210B97F8}"/>
              </a:ext>
            </a:extLst>
          </p:cNvPr>
          <p:cNvPicPr>
            <a:picLocks noChangeAspect="1"/>
          </p:cNvPicPr>
          <p:nvPr/>
        </p:nvPicPr>
        <p:blipFill rotWithShape="1">
          <a:blip r:embed="rId5"/>
          <a:srcRect l="3353" t="7011" r="12350" b="10220"/>
          <a:stretch/>
        </p:blipFill>
        <p:spPr>
          <a:xfrm>
            <a:off x="8702986" y="1995172"/>
            <a:ext cx="2255078" cy="1280890"/>
          </a:xfrm>
          <a:prstGeom prst="rect">
            <a:avLst/>
          </a:prstGeom>
        </p:spPr>
      </p:pic>
      <p:pic>
        <p:nvPicPr>
          <p:cNvPr id="19" name="Resim 18">
            <a:extLst>
              <a:ext uri="{FF2B5EF4-FFF2-40B4-BE49-F238E27FC236}">
                <a16:creationId xmlns:a16="http://schemas.microsoft.com/office/drawing/2014/main" id="{EC826008-A4E4-41C1-8192-5914183E9D9B}"/>
              </a:ext>
            </a:extLst>
          </p:cNvPr>
          <p:cNvPicPr>
            <a:picLocks noChangeAspect="1"/>
          </p:cNvPicPr>
          <p:nvPr/>
        </p:nvPicPr>
        <p:blipFill rotWithShape="1">
          <a:blip r:embed="rId6"/>
          <a:srcRect l="1711"/>
          <a:stretch/>
        </p:blipFill>
        <p:spPr>
          <a:xfrm>
            <a:off x="1330030" y="3642284"/>
            <a:ext cx="2525790" cy="1463786"/>
          </a:xfrm>
          <a:prstGeom prst="rect">
            <a:avLst/>
          </a:prstGeom>
        </p:spPr>
      </p:pic>
      <p:pic>
        <p:nvPicPr>
          <p:cNvPr id="21" name="Resim 20">
            <a:extLst>
              <a:ext uri="{FF2B5EF4-FFF2-40B4-BE49-F238E27FC236}">
                <a16:creationId xmlns:a16="http://schemas.microsoft.com/office/drawing/2014/main" id="{B0E55D12-D836-45BF-B321-1B3A5115F87F}"/>
              </a:ext>
            </a:extLst>
          </p:cNvPr>
          <p:cNvPicPr>
            <a:picLocks noChangeAspect="1"/>
          </p:cNvPicPr>
          <p:nvPr/>
        </p:nvPicPr>
        <p:blipFill rotWithShape="1">
          <a:blip r:embed="rId7"/>
          <a:srcRect l="1041" t="4728" r="2659" b="6147"/>
          <a:stretch/>
        </p:blipFill>
        <p:spPr>
          <a:xfrm>
            <a:off x="4041473" y="3642284"/>
            <a:ext cx="2556445" cy="1489311"/>
          </a:xfrm>
          <a:prstGeom prst="rect">
            <a:avLst/>
          </a:prstGeom>
        </p:spPr>
      </p:pic>
      <p:pic>
        <p:nvPicPr>
          <p:cNvPr id="23" name="Resim 22">
            <a:extLst>
              <a:ext uri="{FF2B5EF4-FFF2-40B4-BE49-F238E27FC236}">
                <a16:creationId xmlns:a16="http://schemas.microsoft.com/office/drawing/2014/main" id="{C79A08C3-211A-4844-A574-FE255C8F6CB1}"/>
              </a:ext>
            </a:extLst>
          </p:cNvPr>
          <p:cNvPicPr>
            <a:picLocks noChangeAspect="1"/>
          </p:cNvPicPr>
          <p:nvPr/>
        </p:nvPicPr>
        <p:blipFill rotWithShape="1">
          <a:blip r:embed="rId8"/>
          <a:srcRect l="2135" r="1224" b="2300"/>
          <a:stretch/>
        </p:blipFill>
        <p:spPr>
          <a:xfrm>
            <a:off x="6687389" y="3642285"/>
            <a:ext cx="2556445" cy="1465181"/>
          </a:xfrm>
          <a:prstGeom prst="rect">
            <a:avLst/>
          </a:prstGeom>
        </p:spPr>
      </p:pic>
      <p:pic>
        <p:nvPicPr>
          <p:cNvPr id="25" name="Resim 24">
            <a:extLst>
              <a:ext uri="{FF2B5EF4-FFF2-40B4-BE49-F238E27FC236}">
                <a16:creationId xmlns:a16="http://schemas.microsoft.com/office/drawing/2014/main" id="{392604DA-A159-47B8-8665-3A62D811B6FF}"/>
              </a:ext>
            </a:extLst>
          </p:cNvPr>
          <p:cNvPicPr>
            <a:picLocks noChangeAspect="1"/>
          </p:cNvPicPr>
          <p:nvPr/>
        </p:nvPicPr>
        <p:blipFill rotWithShape="1">
          <a:blip r:embed="rId9"/>
          <a:srcRect l="388" t="2852" r="1262" b="5037"/>
          <a:stretch/>
        </p:blipFill>
        <p:spPr>
          <a:xfrm>
            <a:off x="9360906" y="3642285"/>
            <a:ext cx="2686980" cy="1491111"/>
          </a:xfrm>
          <a:prstGeom prst="rect">
            <a:avLst/>
          </a:prstGeom>
        </p:spPr>
      </p:pic>
      <p:pic>
        <p:nvPicPr>
          <p:cNvPr id="27" name="Resim 26">
            <a:extLst>
              <a:ext uri="{FF2B5EF4-FFF2-40B4-BE49-F238E27FC236}">
                <a16:creationId xmlns:a16="http://schemas.microsoft.com/office/drawing/2014/main" id="{8BDBDF78-62AD-4220-976D-DAE6F4ECA0AA}"/>
              </a:ext>
            </a:extLst>
          </p:cNvPr>
          <p:cNvPicPr>
            <a:picLocks noChangeAspect="1"/>
          </p:cNvPicPr>
          <p:nvPr/>
        </p:nvPicPr>
        <p:blipFill rotWithShape="1">
          <a:blip r:embed="rId10"/>
          <a:srcRect l="5352" t="4081" r="8082" b="9237"/>
          <a:stretch/>
        </p:blipFill>
        <p:spPr>
          <a:xfrm>
            <a:off x="1357547" y="5236462"/>
            <a:ext cx="2470756" cy="1421703"/>
          </a:xfrm>
          <a:prstGeom prst="rect">
            <a:avLst/>
          </a:prstGeom>
        </p:spPr>
      </p:pic>
      <p:pic>
        <p:nvPicPr>
          <p:cNvPr id="31" name="Resim 30">
            <a:extLst>
              <a:ext uri="{FF2B5EF4-FFF2-40B4-BE49-F238E27FC236}">
                <a16:creationId xmlns:a16="http://schemas.microsoft.com/office/drawing/2014/main" id="{45F17369-9EB3-4D65-81DC-F3310FDCE665}"/>
              </a:ext>
            </a:extLst>
          </p:cNvPr>
          <p:cNvPicPr>
            <a:picLocks noChangeAspect="1"/>
          </p:cNvPicPr>
          <p:nvPr/>
        </p:nvPicPr>
        <p:blipFill rotWithShape="1">
          <a:blip r:embed="rId11"/>
          <a:srcRect l="4033" r="2939" b="5880"/>
          <a:stretch/>
        </p:blipFill>
        <p:spPr>
          <a:xfrm>
            <a:off x="4123152" y="5236462"/>
            <a:ext cx="2564237" cy="1465181"/>
          </a:xfrm>
          <a:prstGeom prst="rect">
            <a:avLst/>
          </a:prstGeom>
        </p:spPr>
      </p:pic>
    </p:spTree>
    <p:extLst>
      <p:ext uri="{BB962C8B-B14F-4D97-AF65-F5344CB8AC3E}">
        <p14:creationId xmlns:p14="http://schemas.microsoft.com/office/powerpoint/2010/main" val="3150035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K-</a:t>
            </a:r>
            <a:r>
              <a:rPr lang="tr-TR" dirty="0" err="1"/>
              <a:t>Means</a:t>
            </a:r>
            <a:r>
              <a:rPr lang="tr-TR" dirty="0"/>
              <a:t> Uygulama </a:t>
            </a:r>
            <a:r>
              <a:rPr lang="tr-TR"/>
              <a:t>Örneği </a:t>
            </a:r>
            <a:endParaRPr lang="tr-TR"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16" name="Resim 15">
            <a:extLst>
              <a:ext uri="{FF2B5EF4-FFF2-40B4-BE49-F238E27FC236}">
                <a16:creationId xmlns:a16="http://schemas.microsoft.com/office/drawing/2014/main" id="{D2F6E6FD-61D3-4805-ACB8-1906FBD89660}"/>
              </a:ext>
            </a:extLst>
          </p:cNvPr>
          <p:cNvPicPr>
            <a:picLocks noChangeAspect="1"/>
          </p:cNvPicPr>
          <p:nvPr/>
        </p:nvPicPr>
        <p:blipFill>
          <a:blip r:embed="rId2"/>
          <a:stretch>
            <a:fillRect/>
          </a:stretch>
        </p:blipFill>
        <p:spPr>
          <a:xfrm>
            <a:off x="1201442" y="1444730"/>
            <a:ext cx="4480267" cy="5053478"/>
          </a:xfrm>
          <a:prstGeom prst="rect">
            <a:avLst/>
          </a:prstGeom>
        </p:spPr>
      </p:pic>
      <p:pic>
        <p:nvPicPr>
          <p:cNvPr id="24" name="Resim 23">
            <a:extLst>
              <a:ext uri="{FF2B5EF4-FFF2-40B4-BE49-F238E27FC236}">
                <a16:creationId xmlns:a16="http://schemas.microsoft.com/office/drawing/2014/main" id="{DEA8A258-8FF4-497E-9283-FB6ECF3CF0F1}"/>
              </a:ext>
            </a:extLst>
          </p:cNvPr>
          <p:cNvPicPr>
            <a:picLocks noChangeAspect="1"/>
          </p:cNvPicPr>
          <p:nvPr/>
        </p:nvPicPr>
        <p:blipFill>
          <a:blip r:embed="rId3"/>
          <a:stretch>
            <a:fillRect/>
          </a:stretch>
        </p:blipFill>
        <p:spPr>
          <a:xfrm>
            <a:off x="7048768" y="1704270"/>
            <a:ext cx="3665538" cy="1333616"/>
          </a:xfrm>
          <a:prstGeom prst="rect">
            <a:avLst/>
          </a:prstGeom>
        </p:spPr>
      </p:pic>
      <p:pic>
        <p:nvPicPr>
          <p:cNvPr id="26" name="Resim 25">
            <a:extLst>
              <a:ext uri="{FF2B5EF4-FFF2-40B4-BE49-F238E27FC236}">
                <a16:creationId xmlns:a16="http://schemas.microsoft.com/office/drawing/2014/main" id="{14782BC6-5C4A-4A51-A943-11D8F5B0D3AB}"/>
              </a:ext>
            </a:extLst>
          </p:cNvPr>
          <p:cNvPicPr>
            <a:picLocks noChangeAspect="1"/>
          </p:cNvPicPr>
          <p:nvPr/>
        </p:nvPicPr>
        <p:blipFill>
          <a:blip r:embed="rId4"/>
          <a:stretch>
            <a:fillRect/>
          </a:stretch>
        </p:blipFill>
        <p:spPr>
          <a:xfrm>
            <a:off x="7289153" y="3530573"/>
            <a:ext cx="3793141" cy="2844856"/>
          </a:xfrm>
          <a:prstGeom prst="rect">
            <a:avLst/>
          </a:prstGeom>
        </p:spPr>
      </p:pic>
    </p:spTree>
    <p:extLst>
      <p:ext uri="{BB962C8B-B14F-4D97-AF65-F5344CB8AC3E}">
        <p14:creationId xmlns:p14="http://schemas.microsoft.com/office/powerpoint/2010/main" val="527634716"/>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736</TotalTime>
  <Words>595</Words>
  <Application>Microsoft Office PowerPoint</Application>
  <PresentationFormat>Geniş ekran</PresentationFormat>
  <Paragraphs>81</Paragraphs>
  <Slides>15</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15</vt:i4>
      </vt:variant>
    </vt:vector>
  </HeadingPairs>
  <TitlesOfParts>
    <vt:vector size="23" baseType="lpstr">
      <vt:lpstr>Arial</vt:lpstr>
      <vt:lpstr>Calibri</vt:lpstr>
      <vt:lpstr>Century Gothic</vt:lpstr>
      <vt:lpstr>charter</vt:lpstr>
      <vt:lpstr>Roboto</vt:lpstr>
      <vt:lpstr>Roboto Condensed</vt:lpstr>
      <vt:lpstr>Wingdings 3</vt:lpstr>
      <vt:lpstr>Duman</vt:lpstr>
      <vt:lpstr>  Python ile Kümeleme İşlemleri</vt:lpstr>
      <vt:lpstr>İçindekiler</vt:lpstr>
      <vt:lpstr>Kümeleme nedir? </vt:lpstr>
      <vt:lpstr>Kümeleme ne işe yarar? </vt:lpstr>
      <vt:lpstr>Sağlıkta Kümeleme </vt:lpstr>
      <vt:lpstr>Bilgisayar ile Kümeleme</vt:lpstr>
      <vt:lpstr>K-ortalamalar Tekniği ile Kümeleme</vt:lpstr>
      <vt:lpstr>K-ortalama</vt:lpstr>
      <vt:lpstr>K-Means Uygulama Örneği </vt:lpstr>
      <vt:lpstr>Hiyerarşik Kümeleme</vt:lpstr>
      <vt:lpstr>Hiyerarşik Kümeleme</vt:lpstr>
      <vt:lpstr>Hiyerarşik Kümeleme Uygulama Örneği</vt:lpstr>
      <vt:lpstr>Sonuçlar</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Büşra Kılıç</cp:lastModifiedBy>
  <cp:revision>37</cp:revision>
  <dcterms:created xsi:type="dcterms:W3CDTF">2020-04-15T07:57:29Z</dcterms:created>
  <dcterms:modified xsi:type="dcterms:W3CDTF">2021-08-21T09:53:20Z</dcterms:modified>
</cp:coreProperties>
</file>